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88163" cy="100187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4472C4"/>
    <a:srgbClr val="2F5597"/>
    <a:srgbClr val="FFFFFF"/>
    <a:srgbClr val="B9B9B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9" d="100"/>
          <a:sy n="69" d="100"/>
        </p:scale>
        <p:origin x="-131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AEBD5A-5DD4-4659-8B5D-64D3DA2D0FD5}" type="datetimeFigureOut">
              <a:rPr lang="tr-TR" smtClean="0"/>
              <a:pPr/>
              <a:t>26.02.2025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00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8975" y="4821238"/>
            <a:ext cx="5510213" cy="39449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902075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0B9041-F1C5-40A9-B505-74560F9B01C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860035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86653-C0C9-4261-9762-4C0DC57BA006}" type="datetimeFigureOut">
              <a:rPr lang="tr-TR" smtClean="0"/>
              <a:pPr/>
              <a:t>26.02.2025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CCE3-21AD-41FD-BF35-EF5FDA5FFCE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343605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86653-C0C9-4261-9762-4C0DC57BA006}" type="datetimeFigureOut">
              <a:rPr lang="tr-TR" smtClean="0"/>
              <a:pPr/>
              <a:t>26.02.2025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CCE3-21AD-41FD-BF35-EF5FDA5FFCE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527484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86653-C0C9-4261-9762-4C0DC57BA006}" type="datetimeFigureOut">
              <a:rPr lang="tr-TR" smtClean="0"/>
              <a:pPr/>
              <a:t>26.02.2025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CCE3-21AD-41FD-BF35-EF5FDA5FFCE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690045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86653-C0C9-4261-9762-4C0DC57BA006}" type="datetimeFigureOut">
              <a:rPr lang="tr-TR" smtClean="0"/>
              <a:pPr/>
              <a:t>26.02.2025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CCE3-21AD-41FD-BF35-EF5FDA5FFCE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852944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86653-C0C9-4261-9762-4C0DC57BA006}" type="datetimeFigureOut">
              <a:rPr lang="tr-TR" smtClean="0"/>
              <a:pPr/>
              <a:t>26.02.2025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CCE3-21AD-41FD-BF35-EF5FDA5FFCE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554977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86653-C0C9-4261-9762-4C0DC57BA006}" type="datetimeFigureOut">
              <a:rPr lang="tr-TR" smtClean="0"/>
              <a:pPr/>
              <a:t>26.02.2025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CCE3-21AD-41FD-BF35-EF5FDA5FFCE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672826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86653-C0C9-4261-9762-4C0DC57BA006}" type="datetimeFigureOut">
              <a:rPr lang="tr-TR" smtClean="0"/>
              <a:pPr/>
              <a:t>26.02.2025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CCE3-21AD-41FD-BF35-EF5FDA5FFCE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887245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86653-C0C9-4261-9762-4C0DC57BA006}" type="datetimeFigureOut">
              <a:rPr lang="tr-TR" smtClean="0"/>
              <a:pPr/>
              <a:t>26.02.2025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CCE3-21AD-41FD-BF35-EF5FDA5FFCE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994725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86653-C0C9-4261-9762-4C0DC57BA006}" type="datetimeFigureOut">
              <a:rPr lang="tr-TR" smtClean="0"/>
              <a:pPr/>
              <a:t>26.02.2025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CCE3-21AD-41FD-BF35-EF5FDA5FFCE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529081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86653-C0C9-4261-9762-4C0DC57BA006}" type="datetimeFigureOut">
              <a:rPr lang="tr-TR" smtClean="0"/>
              <a:pPr/>
              <a:t>26.02.2025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CCE3-21AD-41FD-BF35-EF5FDA5FFCE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125690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86653-C0C9-4261-9762-4C0DC57BA006}" type="datetimeFigureOut">
              <a:rPr lang="tr-TR" smtClean="0"/>
              <a:pPr/>
              <a:t>26.02.2025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CCE3-21AD-41FD-BF35-EF5FDA5FFCE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490009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086653-C0C9-4261-9762-4C0DC57BA006}" type="datetimeFigureOut">
              <a:rPr lang="tr-TR" smtClean="0"/>
              <a:pPr/>
              <a:t>26.02.2025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06CCE3-21AD-41FD-BF35-EF5FDA5FFCE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701013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basvuru.kku.edu.tr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kutusu 5">
            <a:extLst>
              <a:ext uri="{FF2B5EF4-FFF2-40B4-BE49-F238E27FC236}">
                <a16:creationId xmlns="" xmlns:a16="http://schemas.microsoft.com/office/drawing/2014/main" id="{21D9641F-6C03-4B82-881E-82A9D64DC026}"/>
              </a:ext>
            </a:extLst>
          </p:cNvPr>
          <p:cNvSpPr txBox="1"/>
          <p:nvPr/>
        </p:nvSpPr>
        <p:spPr>
          <a:xfrm>
            <a:off x="458056" y="789709"/>
            <a:ext cx="8144759" cy="40011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b="1" u="sng" dirty="0" smtClean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İŞKUR </a:t>
            </a:r>
            <a:r>
              <a:rPr lang="en-US" sz="2000" b="1" u="sng" dirty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GENÇL</a:t>
            </a:r>
            <a:r>
              <a:rPr lang="tr-TR" sz="2000" b="1" u="sng" dirty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İ</a:t>
            </a:r>
            <a:r>
              <a:rPr lang="en-US" sz="2000" b="1" u="sng" dirty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K PROGRAMI</a:t>
            </a:r>
            <a:r>
              <a:rPr lang="tr-TR" sz="2000" b="1" u="sng" dirty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 ASİL KATILIMCI PROGRAMA BAŞLAMA  EVRAKLARI</a:t>
            </a:r>
            <a:endParaRPr lang="tr-TR" sz="2000" u="sng" dirty="0">
              <a:solidFill>
                <a:schemeClr val="bg1"/>
              </a:solidFill>
              <a:latin typeface="Bahnschrift SemiBold SemiConden" panose="020B0502040204020203" pitchFamily="34" charset="0"/>
            </a:endParaRPr>
          </a:p>
        </p:txBody>
      </p:sp>
      <p:sp>
        <p:nvSpPr>
          <p:cNvPr id="8" name="Metin kutusu 7">
            <a:extLst>
              <a:ext uri="{FF2B5EF4-FFF2-40B4-BE49-F238E27FC236}">
                <a16:creationId xmlns="" xmlns:a16="http://schemas.microsoft.com/office/drawing/2014/main" id="{909F3347-72FA-4A94-922D-83346E763DB7}"/>
              </a:ext>
            </a:extLst>
          </p:cNvPr>
          <p:cNvSpPr txBox="1"/>
          <p:nvPr/>
        </p:nvSpPr>
        <p:spPr>
          <a:xfrm>
            <a:off x="358219" y="1288156"/>
            <a:ext cx="8605672" cy="56861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Bahnschrift SemiBold SemiConden" panose="020B0502040204020203" pitchFamily="34" charset="0"/>
              </a:rPr>
              <a:t>NOTER KURASI SONUCU ASİL SEÇİLEN ÖĞRENCİLERDEN İSTENEN BELGELER</a:t>
            </a:r>
            <a:endParaRPr lang="tr-TR" sz="2000" b="1" dirty="0">
              <a:solidFill>
                <a:srgbClr val="2F5597"/>
              </a:solidFill>
              <a:latin typeface="Bahnschrift SemiBold SemiConden" panose="020B0502040204020203" pitchFamily="3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tr-TR" sz="2000" b="1" u="sng" dirty="0">
                <a:solidFill>
                  <a:srgbClr val="FF0000"/>
                </a:solidFill>
                <a:latin typeface="Bahnschrift SemiBold SemiConden" panose="020B0502040204020203" pitchFamily="34" charset="0"/>
              </a:rPr>
              <a:t>Kimlik Fotokopisi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tr-TR" sz="2000" b="1" u="sng" dirty="0">
                <a:solidFill>
                  <a:srgbClr val="FF0000"/>
                </a:solidFill>
                <a:latin typeface="Bahnschrift SemiBold SemiConden" panose="020B0502040204020203" pitchFamily="34" charset="0"/>
              </a:rPr>
              <a:t>Öğrenci Belgesi (e-devlet) ve ders programı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tr-TR" sz="2000" b="1" u="sng" dirty="0">
                <a:solidFill>
                  <a:srgbClr val="FF0000"/>
                </a:solidFill>
                <a:latin typeface="Bahnschrift SemiBold SemiConden" panose="020B0502040204020203" pitchFamily="34" charset="0"/>
              </a:rPr>
              <a:t>Öğrencinin son 1 (bir) yıllık SGK hizmet dökümü (e-devlet)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tr-TR" sz="2000" b="1" u="sng" dirty="0">
                <a:solidFill>
                  <a:srgbClr val="FF0000"/>
                </a:solidFill>
                <a:latin typeface="Bahnschrift SemiBold SemiConden" panose="020B0502040204020203" pitchFamily="34" charset="0"/>
              </a:rPr>
              <a:t>İkametgah Belgesi ve </a:t>
            </a:r>
            <a:r>
              <a:rPr lang="tr-TR" sz="2000" b="1" u="sng" dirty="0" err="1">
                <a:solidFill>
                  <a:srgbClr val="FF0000"/>
                </a:solidFill>
                <a:latin typeface="Bahnschrift SemiBold SemiConden" panose="020B0502040204020203" pitchFamily="34" charset="0"/>
              </a:rPr>
              <a:t>tarihçeli</a:t>
            </a:r>
            <a:r>
              <a:rPr lang="tr-TR" sz="2000" b="1" u="sng" dirty="0">
                <a:solidFill>
                  <a:srgbClr val="FF0000"/>
                </a:solidFill>
                <a:latin typeface="Bahnschrift SemiBold SemiConden" panose="020B0502040204020203" pitchFamily="34" charset="0"/>
              </a:rPr>
              <a:t> yerleşim yeri ve diğer adres belgesi (e-devlet)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tr-TR" sz="2000" b="1" u="sng" dirty="0">
                <a:solidFill>
                  <a:srgbClr val="FF0000"/>
                </a:solidFill>
                <a:latin typeface="Bahnschrift SemiBold SemiConden" panose="020B0502040204020203" pitchFamily="34" charset="0"/>
              </a:rPr>
              <a:t>Aynı hanede ikamet eden kişi belgesi (e-devlet/ kayıtlı adresi KYK olmayanlar için)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tr-TR" sz="2000" b="1" u="sng" dirty="0">
                <a:solidFill>
                  <a:srgbClr val="FF0000"/>
                </a:solidFill>
                <a:latin typeface="Bahnschrift SemiBold SemiConden" panose="020B0502040204020203" pitchFamily="34" charset="0"/>
              </a:rPr>
              <a:t>Aynı hanede çalışanların son aya ait maaş bordrosu(e-devlet/ aileleri ile ikamet edenler </a:t>
            </a:r>
            <a:r>
              <a:rPr lang="tr-TR" sz="2000" b="1" u="sng" dirty="0" smtClean="0">
                <a:solidFill>
                  <a:srgbClr val="FF0000"/>
                </a:solidFill>
                <a:latin typeface="Bahnschrift SemiBold SemiConden" panose="020B0502040204020203" pitchFamily="34" charset="0"/>
              </a:rPr>
              <a:t>için)</a:t>
            </a:r>
            <a:endParaRPr lang="tr-TR" sz="2000" b="1" u="sng" dirty="0">
              <a:solidFill>
                <a:srgbClr val="FF0000"/>
              </a:solidFill>
              <a:latin typeface="Bahnschrift SemiBold SemiConden" panose="020B0502040204020203" pitchFamily="3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tr-TR" sz="2000" b="1" u="sng" dirty="0">
                <a:solidFill>
                  <a:srgbClr val="FF0000"/>
                </a:solidFill>
                <a:latin typeface="Bahnschrift SemiBold SemiConden" panose="020B0502040204020203" pitchFamily="34" charset="0"/>
              </a:rPr>
              <a:t>Adli sicil </a:t>
            </a:r>
            <a:r>
              <a:rPr lang="tr-TR" sz="2000" b="1" u="sng" dirty="0" smtClean="0">
                <a:solidFill>
                  <a:srgbClr val="FF0000"/>
                </a:solidFill>
                <a:latin typeface="Bahnschrift SemiBold SemiConden" panose="020B0502040204020203" pitchFamily="34" charset="0"/>
              </a:rPr>
              <a:t>kaydı</a:t>
            </a:r>
          </a:p>
          <a:p>
            <a:pPr marL="457200" indent="-457200" algn="just"/>
            <a:r>
              <a:rPr lang="tr-TR" sz="2000" b="1" dirty="0" smtClean="0">
                <a:solidFill>
                  <a:srgbClr val="2F5597"/>
                </a:solidFill>
                <a:latin typeface="Bahnschrift SemiBold SemiConden" panose="020B0502040204020203" pitchFamily="34" charset="0"/>
              </a:rPr>
              <a:t>Belgelerin sisteme son yükleme tarihi: 02.03.2025 17:30</a:t>
            </a:r>
          </a:p>
          <a:p>
            <a:pPr marL="457200" indent="-457200" algn="just"/>
            <a:r>
              <a:rPr lang="tr-TR" sz="2000" b="1" dirty="0" smtClean="0">
                <a:solidFill>
                  <a:srgbClr val="2F5597"/>
                </a:solidFill>
                <a:latin typeface="Bahnschrift SemiBold SemiConden" panose="020B0502040204020203" pitchFamily="34" charset="0"/>
              </a:rPr>
              <a:t>(</a:t>
            </a:r>
            <a:r>
              <a:rPr lang="tr-TR" sz="2000" b="1" dirty="0" smtClean="0">
                <a:solidFill>
                  <a:srgbClr val="2F5597"/>
                </a:solidFill>
                <a:latin typeface="Bahnschrift SemiBold SemiConden" panose="020B0502040204020203" pitchFamily="34" charset="0"/>
                <a:hlinkClick r:id="rId2"/>
              </a:rPr>
              <a:t>https://basvuru.kku.edu.tr/</a:t>
            </a:r>
            <a:r>
              <a:rPr lang="tr-TR" sz="2000" b="1" dirty="0" smtClean="0">
                <a:solidFill>
                  <a:srgbClr val="2F5597"/>
                </a:solidFill>
                <a:latin typeface="Bahnschrift SemiBold SemiConden" panose="020B0502040204020203" pitchFamily="34" charset="0"/>
              </a:rPr>
              <a:t>  Başvuru evrakları buradan yüklenecektir.)</a:t>
            </a:r>
            <a:endParaRPr lang="tr-TR" sz="2000" b="1" dirty="0">
              <a:solidFill>
                <a:srgbClr val="2F5597"/>
              </a:solidFill>
              <a:latin typeface="Bahnschrift SemiBold SemiConden" panose="020B0502040204020203" pitchFamily="34" charset="0"/>
            </a:endParaRPr>
          </a:p>
          <a:p>
            <a:pPr algn="just"/>
            <a:r>
              <a:rPr lang="tr-TR" sz="2000" b="1" dirty="0" smtClean="0">
                <a:solidFill>
                  <a:srgbClr val="2F5597"/>
                </a:solidFill>
                <a:latin typeface="Bahnschrift SemiBold SemiConden" panose="020B0502040204020203" pitchFamily="34" charset="0"/>
              </a:rPr>
              <a:t>Fiziksel Belgelerin Birimlere Son </a:t>
            </a:r>
            <a:r>
              <a:rPr lang="tr-TR" sz="2000" b="1" dirty="0">
                <a:solidFill>
                  <a:srgbClr val="2F5597"/>
                </a:solidFill>
                <a:latin typeface="Bahnschrift SemiBold SemiConden" panose="020B0502040204020203" pitchFamily="34" charset="0"/>
              </a:rPr>
              <a:t>Teslim Tarihi: </a:t>
            </a:r>
            <a:r>
              <a:rPr lang="tr-TR" sz="2000" b="1" dirty="0" smtClean="0">
                <a:solidFill>
                  <a:srgbClr val="2F5597"/>
                </a:solidFill>
                <a:latin typeface="Bahnschrift SemiBold SemiConden" panose="020B0502040204020203" pitchFamily="34" charset="0"/>
              </a:rPr>
              <a:t>07.03.2025</a:t>
            </a:r>
            <a:endParaRPr lang="tr-TR" sz="2000" b="1" dirty="0">
              <a:solidFill>
                <a:srgbClr val="2F5597"/>
              </a:solidFill>
              <a:latin typeface="Bahnschrift SemiBold SemiConden" panose="020B0502040204020203" pitchFamily="34" charset="0"/>
            </a:endParaRPr>
          </a:p>
          <a:p>
            <a:pPr algn="just"/>
            <a:r>
              <a:rPr lang="tr-TR" sz="2000" b="1" dirty="0">
                <a:solidFill>
                  <a:srgbClr val="2F5597"/>
                </a:solidFill>
                <a:latin typeface="Bahnschrift SemiBold SemiConden" panose="020B0502040204020203" pitchFamily="34" charset="0"/>
              </a:rPr>
              <a:t>Teslim Yeri:  Her öğrenci kendi başvurduğu enstitü, fakülte veya MYO sekreterliğine teslim edecektir</a:t>
            </a:r>
            <a:r>
              <a:rPr lang="tr-TR" sz="2000" b="1" dirty="0" smtClean="0">
                <a:solidFill>
                  <a:srgbClr val="2F5597"/>
                </a:solidFill>
                <a:latin typeface="Bahnschrift SemiBold SemiConden" panose="020B0502040204020203" pitchFamily="34" charset="0"/>
              </a:rPr>
              <a:t>.</a:t>
            </a:r>
          </a:p>
          <a:p>
            <a:pPr algn="just"/>
            <a:r>
              <a:rPr lang="tr-TR" sz="2000" b="1" dirty="0" smtClean="0">
                <a:solidFill>
                  <a:srgbClr val="2F5597"/>
                </a:solidFill>
                <a:latin typeface="Bahnschrift SemiBold SemiConden" panose="020B0502040204020203" pitchFamily="34" charset="0"/>
              </a:rPr>
              <a:t>Not: Sıralı yedek liste Noter tarafından belirlenecek olup daha sonra ilan edilecektir.</a:t>
            </a:r>
            <a:endParaRPr lang="tr-TR" sz="2000" b="1" dirty="0">
              <a:solidFill>
                <a:srgbClr val="2F5597"/>
              </a:solidFill>
              <a:latin typeface="Bahnschrift SemiBold SemiConden" panose="020B0502040204020203" pitchFamily="34" charset="0"/>
            </a:endParaRPr>
          </a:p>
          <a:p>
            <a:pPr algn="just"/>
            <a:endParaRPr lang="tr-TR" sz="3200" b="1" dirty="0">
              <a:solidFill>
                <a:srgbClr val="2F5597"/>
              </a:solidFill>
              <a:latin typeface="Bahnschrift SemiBold SemiConden" panose="020B0502040204020203" pitchFamily="34" charset="0"/>
            </a:endParaRPr>
          </a:p>
          <a:p>
            <a:pPr algn="ctr"/>
            <a:endParaRPr lang="tr-TR" sz="100" b="1" dirty="0">
              <a:solidFill>
                <a:srgbClr val="2F5597"/>
              </a:solidFill>
              <a:latin typeface="Bahnschrift SemiBold SemiConden" panose="020B0502040204020203" pitchFamily="34" charset="0"/>
            </a:endParaRPr>
          </a:p>
          <a:p>
            <a:pPr algn="ctr"/>
            <a:endParaRPr lang="tr-TR" sz="1050" b="1" u="sng" dirty="0">
              <a:solidFill>
                <a:srgbClr val="FF0000"/>
              </a:solidFill>
              <a:latin typeface="Bahnschrift SemiBold SemiConden" panose="020B0502040204020203" pitchFamily="34" charset="0"/>
            </a:endParaRPr>
          </a:p>
        </p:txBody>
      </p:sp>
      <p:pic>
        <p:nvPicPr>
          <p:cNvPr id="10" name="Resim 9"/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03" y="17006"/>
            <a:ext cx="1990160" cy="777952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Resim 10" descr="D:\Profil\oguzhan.cavdar\Desktop\OUZHAN (DİĞER KLASÖRLER)\İŞKUR - KURUMSAL KİMLİK MATERYALLERİ\Kurum_Logo\3. iskur logo yatay2.jpg"/>
          <p:cNvPicPr/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1188" y="17006"/>
            <a:ext cx="1738638" cy="77795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17448478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11022</TotalTime>
  <Words>143</Words>
  <Application>Microsoft Office PowerPoint</Application>
  <PresentationFormat>Ekran Gösterisi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2" baseType="lpstr">
      <vt:lpstr>Office Teması</vt:lpstr>
      <vt:lpstr>Slayt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Ibrahim KURT</dc:creator>
  <cp:lastModifiedBy>ronaldinho424</cp:lastModifiedBy>
  <cp:revision>68</cp:revision>
  <cp:lastPrinted>2022-10-13T13:46:49Z</cp:lastPrinted>
  <dcterms:created xsi:type="dcterms:W3CDTF">2021-08-13T12:03:11Z</dcterms:created>
  <dcterms:modified xsi:type="dcterms:W3CDTF">2025-02-26T13:24:46Z</dcterms:modified>
</cp:coreProperties>
</file>